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72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6858000" cy="9906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CA01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35" autoAdjust="0"/>
  </p:normalViewPr>
  <p:slideViewPr>
    <p:cSldViewPr snapToGrid="0" snapToObjects="1">
      <p:cViewPr>
        <p:scale>
          <a:sx n="118" d="100"/>
          <a:sy n="118" d="100"/>
        </p:scale>
        <p:origin x="-2508" y="13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9BD70A9-75BB-42D9-8848-B86A67D03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79B37A-EDAC-4F90-BDAD-549C6578C1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0176E1A-479C-4124-AF58-220A8A08FFBF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04BD82-B9E9-4C2E-B9F9-E8FF4E0B35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2CAF61-B037-4337-AD6C-7A091EA444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6295BA7-8A40-407C-9262-0F556512E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054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FD46A2A-78AE-4803-974E-5EFA04C0EEE6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A905953-C51A-4989-B300-C3ACB18B10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212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1279525"/>
            <a:ext cx="23923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A905953-C51A-4989-B300-C3ACB18B10C9}" type="slidenum">
              <a:rPr lang="en-US" sz="1800" smtClean="0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</a:t>
            </a:fld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7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F222D-6A59-7C46-9E9A-4B898498F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DF9BB5-F5A4-4349-BAC6-05865C13E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377A8E-7FF9-4746-A6F7-880B8B19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22DF7A-1F98-D743-BA78-2C0A343A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C5D61-8A98-7741-AFBA-0E1DC4F4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96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95174-6280-3048-9EF6-EA149D30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58313D-3B9C-254F-9192-7C48ACBC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101442-E3C5-964E-9F9E-E711D32A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276A8-DF39-F84B-91B9-71E08B8E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D96526-0C4A-E243-BAC6-611D6142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1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BBE546-C7BA-FF4C-A245-72B7C9068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4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476CBE-BD92-D84A-8D0E-545780251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4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4D095-B98D-9044-AE57-FA929284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7457E-114F-2D43-A8EE-494A3B4D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AC0DA-245A-F244-AC89-13F857D0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81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869D4-522F-444A-BF71-708DED47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210178-0E44-1D4E-A380-A787807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2246F-460D-C04F-929E-762CD2C5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5B5E2-4D79-8B46-9564-1650F1D0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18DC0-D5BD-E849-B9E8-B5B1C484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03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A1CB5-7CE4-B444-8F30-143DBED8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469623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A07E9F-DFC7-594D-8341-D1678C3E5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6629226"/>
            <a:ext cx="5915025" cy="2166936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A6D84-147A-244C-8CCD-45904288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7862FD-6250-E74F-82C0-1AACEBA3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E94D09-AAA3-9E45-84F9-9A62A89B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83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331B2-BA75-CF41-B1CC-CE0AF51E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BDCAC-2387-344D-A310-4A5DC21E0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0F0CBC-4AB3-CC42-9CDF-349229331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26DF7B-6B3A-674B-9F67-0E1A37D5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552059-5455-E146-A00E-8B74B33D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898CDE-9B83-6F4F-B67B-022D5912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147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4A985-EE59-4C4E-B9DF-53D1248E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365E19-D22E-C940-BE0E-CCACAAB69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D4A62C-5042-7242-8496-20EF2C59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70072A-447E-7548-8F85-D403B9894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F6078-D444-454B-A575-C8228ED28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32000E-A212-E345-ADB2-B391FA3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87DD42-6045-6F4D-9E05-ED53E87B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F9A173-AC57-FB41-99EE-13752C6D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429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9E780-5CC1-8E4F-BD88-9FE5F159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E1F0C8-52FE-A446-BACB-98E60E70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506266-B209-E04E-9478-63003EA8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C248B3-6CDE-A147-9D88-67E14FEA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58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730D99-B61A-8147-8214-0EA4DC85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76AF105-7835-D64E-8FDD-65BC5994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660299-A31D-2243-9AFA-65133023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745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4219B-58AD-594D-8B6E-7FC54494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5A09A-4990-2847-9145-522F23E5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BFD0F6-63CB-184F-8B50-48CDC9A6B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FC8C70-6858-4A42-8258-90452C97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7648F4-3D2D-2B44-8D06-C2AAD30F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4DE746-4198-2F4D-A94D-EDBD5A08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721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DE9C2-6426-A94D-B1AB-498588C4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AA9454-E55D-DF48-BD75-F5F8E8DF0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205DD2-077E-3748-B523-63509C3B4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5E7DC7-4540-5541-9D8F-EDE171C0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57D852-0325-9145-BC1F-F19759BB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ED0C08-787E-A84F-AF29-26D409F5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34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140F3D-8982-7247-BFBB-73B2E39F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21E8DF-4254-A643-A84C-0DE9A612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D96731-C536-CB42-A540-9145009F5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DCF4D3-41CC-9245-81A6-C37A58774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FC26C-D806-774C-B56A-1DED13F7C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45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8FA9B88-5724-A547-8411-88E636A23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7304742"/>
            <a:ext cx="6858000" cy="26012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24545FCA-CD99-4075-AF2C-491AEC98F980}"/>
              </a:ext>
            </a:extLst>
          </p:cNvPr>
          <p:cNvSpPr/>
          <p:nvPr/>
        </p:nvSpPr>
        <p:spPr>
          <a:xfrm>
            <a:off x="492" y="7552242"/>
            <a:ext cx="1155967" cy="23537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22646" y="7552242"/>
            <a:ext cx="1155967" cy="21466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5E40F595-99F9-4255-9F01-9D6658F3D97D}"/>
              </a:ext>
            </a:extLst>
          </p:cNvPr>
          <p:cNvSpPr/>
          <p:nvPr/>
        </p:nvSpPr>
        <p:spPr>
          <a:xfrm>
            <a:off x="4638962" y="7552242"/>
            <a:ext cx="1155967" cy="17168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xmlns="" id="{6E801ABD-F2B1-4577-8E03-F70CD1EA1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445091"/>
              </p:ext>
            </p:extLst>
          </p:nvPr>
        </p:nvGraphicFramePr>
        <p:xfrm>
          <a:off x="0" y="7304742"/>
          <a:ext cx="6857998" cy="2598295"/>
        </p:xfrm>
        <a:graphic>
          <a:graphicData uri="http://schemas.openxmlformats.org/drawingml/2006/table">
            <a:tbl>
              <a:tblPr/>
              <a:tblGrid>
                <a:gridCol w="1018998">
                  <a:extLst>
                    <a:ext uri="{9D8B030D-6E8A-4147-A177-3AD203B41FA5}">
                      <a16:colId xmlns:a16="http://schemas.microsoft.com/office/drawing/2014/main" xmlns="" val="2898399470"/>
                    </a:ext>
                  </a:extLst>
                </a:gridCol>
                <a:gridCol w="140287">
                  <a:extLst>
                    <a:ext uri="{9D8B030D-6E8A-4147-A177-3AD203B41FA5}">
                      <a16:colId xmlns:a16="http://schemas.microsoft.com/office/drawing/2014/main" xmlns="" val="1276878312"/>
                    </a:ext>
                  </a:extLst>
                </a:gridCol>
                <a:gridCol w="1018998">
                  <a:extLst>
                    <a:ext uri="{9D8B030D-6E8A-4147-A177-3AD203B41FA5}">
                      <a16:colId xmlns:a16="http://schemas.microsoft.com/office/drawing/2014/main" xmlns="" val="3420058687"/>
                    </a:ext>
                  </a:extLst>
                </a:gridCol>
                <a:gridCol w="140287">
                  <a:extLst>
                    <a:ext uri="{9D8B030D-6E8A-4147-A177-3AD203B41FA5}">
                      <a16:colId xmlns:a16="http://schemas.microsoft.com/office/drawing/2014/main" xmlns="" val="1034049782"/>
                    </a:ext>
                  </a:extLst>
                </a:gridCol>
                <a:gridCol w="1018998">
                  <a:extLst>
                    <a:ext uri="{9D8B030D-6E8A-4147-A177-3AD203B41FA5}">
                      <a16:colId xmlns:a16="http://schemas.microsoft.com/office/drawing/2014/main" xmlns="" val="1442082377"/>
                    </a:ext>
                  </a:extLst>
                </a:gridCol>
                <a:gridCol w="140287">
                  <a:extLst>
                    <a:ext uri="{9D8B030D-6E8A-4147-A177-3AD203B41FA5}">
                      <a16:colId xmlns:a16="http://schemas.microsoft.com/office/drawing/2014/main" xmlns="" val="1805305757"/>
                    </a:ext>
                  </a:extLst>
                </a:gridCol>
                <a:gridCol w="1018998">
                  <a:extLst>
                    <a:ext uri="{9D8B030D-6E8A-4147-A177-3AD203B41FA5}">
                      <a16:colId xmlns:a16="http://schemas.microsoft.com/office/drawing/2014/main" xmlns="" val="4214201161"/>
                    </a:ext>
                  </a:extLst>
                </a:gridCol>
                <a:gridCol w="140287">
                  <a:extLst>
                    <a:ext uri="{9D8B030D-6E8A-4147-A177-3AD203B41FA5}">
                      <a16:colId xmlns:a16="http://schemas.microsoft.com/office/drawing/2014/main" xmlns="" val="3569085894"/>
                    </a:ext>
                  </a:extLst>
                </a:gridCol>
                <a:gridCol w="1018998">
                  <a:extLst>
                    <a:ext uri="{9D8B030D-6E8A-4147-A177-3AD203B41FA5}">
                      <a16:colId xmlns:a16="http://schemas.microsoft.com/office/drawing/2014/main" xmlns="" val="2905707853"/>
                    </a:ext>
                  </a:extLst>
                </a:gridCol>
                <a:gridCol w="140287">
                  <a:extLst>
                    <a:ext uri="{9D8B030D-6E8A-4147-A177-3AD203B41FA5}">
                      <a16:colId xmlns:a16="http://schemas.microsoft.com/office/drawing/2014/main" xmlns="" val="1225928922"/>
                    </a:ext>
                  </a:extLst>
                </a:gridCol>
                <a:gridCol w="460643">
                  <a:extLst>
                    <a:ext uri="{9D8B030D-6E8A-4147-A177-3AD203B41FA5}">
                      <a16:colId xmlns:a16="http://schemas.microsoft.com/office/drawing/2014/main" xmlns="" val="1516671382"/>
                    </a:ext>
                  </a:extLst>
                </a:gridCol>
                <a:gridCol w="460643">
                  <a:extLst>
                    <a:ext uri="{9D8B030D-6E8A-4147-A177-3AD203B41FA5}">
                      <a16:colId xmlns:a16="http://schemas.microsoft.com/office/drawing/2014/main" xmlns="" val="787528292"/>
                    </a:ext>
                  </a:extLst>
                </a:gridCol>
                <a:gridCol w="140287">
                  <a:extLst>
                    <a:ext uri="{9D8B030D-6E8A-4147-A177-3AD203B41FA5}">
                      <a16:colId xmlns:a16="http://schemas.microsoft.com/office/drawing/2014/main" xmlns="" val="1882636721"/>
                    </a:ext>
                  </a:extLst>
                </a:gridCol>
              </a:tblGrid>
              <a:tr h="106037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2094923"/>
                  </a:ext>
                </a:extLst>
              </a:tr>
              <a:tr h="1389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organization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 authority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/ Society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2759235"/>
                  </a:ext>
                </a:extLst>
              </a:tr>
              <a:tr h="212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Intermodal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</a:t>
                      </a: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Organizational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the </a:t>
                      </a:r>
                      <a:endParaRPr lang="en-US" sz="700" b="1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transport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authority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Access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mobility services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Congestion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delays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impact -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i-FI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355513"/>
                  </a:ext>
                </a:extLst>
              </a:tr>
              <a:tr h="1061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Use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private cars</a:t>
                      </a: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Affordability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Enabling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platform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Intermodal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Energy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4392286"/>
                  </a:ext>
                </a:extLst>
              </a:tr>
              <a:tr h="10603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Slightly positive impact -  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fi-FI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016003"/>
                  </a:ext>
                </a:extLst>
              </a:tr>
              <a:tr h="1060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Security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Use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traveling time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Economic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viability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Human-powered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Parking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i-FI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944036"/>
                  </a:ext>
                </a:extLst>
              </a:tr>
              <a:tr h="1061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4636384"/>
                  </a:ext>
                </a:extLst>
              </a:tr>
              <a:tr h="212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Shared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options</a:t>
                      </a: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well-being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sharing among </a:t>
                      </a:r>
                      <a:endParaRPr lang="en-US" sz="700" b="1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partners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Air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polluting emissions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Shared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economy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Neutral impact -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i-FI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748611"/>
                  </a:ext>
                </a:extLst>
              </a:tr>
              <a:tr h="1061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Access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mobility services</a:t>
                      </a: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Air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polluting emissions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Need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investments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Noise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hindrance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Role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public transport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484360"/>
                  </a:ext>
                </a:extLst>
              </a:tr>
              <a:tr h="10603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Slightly negative </a:t>
                      </a:r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impact-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fi-FI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4024079"/>
                  </a:ext>
                </a:extLst>
              </a:tr>
              <a:tr h="1060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Visibility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Number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parking spaces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Shared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 options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Accidents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fatalities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Economic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i-FI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1353566"/>
                  </a:ext>
                </a:extLst>
              </a:tr>
              <a:tr h="1061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0751608"/>
                  </a:ext>
                </a:extLst>
              </a:tr>
              <a:tr h="2120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Digital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accessibility</a:t>
                      </a: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Security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Customer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segments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Security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Public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 impact -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i-FI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132664"/>
                  </a:ext>
                </a:extLst>
              </a:tr>
              <a:tr h="1061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Affordability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Access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mobility services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Organizational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Urban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 diversity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Open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771525"/>
                  </a:ext>
                </a:extLst>
              </a:tr>
              <a:tr h="10603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possible to assess -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fi-FI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4234557"/>
                  </a:ext>
                </a:extLst>
              </a:tr>
              <a:tr h="1060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Congestion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delays</a:t>
                      </a: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Congestion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delays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Role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public transport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fi-FI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i-FI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8723679"/>
                  </a:ext>
                </a:extLst>
              </a:tr>
              <a:tr h="10603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0542933"/>
                  </a:ext>
                </a:extLst>
              </a:tr>
              <a:tr h="1060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Well-being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sharing among </a:t>
                      </a:r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partners</a:t>
                      </a:r>
                      <a:endParaRPr lang="en-US" sz="7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Congestion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delays</a:t>
                      </a:r>
                    </a:p>
                  </a:txBody>
                  <a:tcPr marL="1548" marR="1548" marT="1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9670176"/>
                  </a:ext>
                </a:extLst>
              </a:tr>
              <a:tr h="10603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9351788"/>
                  </a:ext>
                </a:extLst>
              </a:tr>
              <a:tr h="1060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Use </a:t>
                      </a:r>
                      <a:r>
                        <a:rPr lang="en-US" sz="7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traveling time</a:t>
                      </a:r>
                    </a:p>
                  </a:txBody>
                  <a:tcPr marL="1548" marR="1548" marT="16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0545856"/>
                  </a:ext>
                </a:extLst>
              </a:tr>
              <a:tr h="10603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8" marR="1548" marT="16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2258089"/>
                  </a:ext>
                </a:extLst>
              </a:tr>
            </a:tbl>
          </a:graphicData>
        </a:graphic>
      </p:graphicFrame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32429360-896E-E342-AE7E-F3CFA03D5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"/>
            <a:ext cx="6858000" cy="2095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AFE91B2B-0D4C-5C4E-884E-495BB6FDEFF5}"/>
              </a:ext>
            </a:extLst>
          </p:cNvPr>
          <p:cNvSpPr txBox="1"/>
          <p:nvPr/>
        </p:nvSpPr>
        <p:spPr>
          <a:xfrm>
            <a:off x="1" y="226124"/>
            <a:ext cx="6102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Title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Subtitle</a:t>
            </a:r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xmlns="" id="{626C477B-A8A2-45BF-91E7-4B4DA437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1244689"/>
            <a:ext cx="5915025" cy="480131"/>
          </a:xfr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ea typeface="+mn-ea"/>
                <a:cs typeface="+mn-cs"/>
              </a:rPr>
              <a:t>Slide title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0066757"/>
              </p:ext>
            </p:extLst>
          </p:nvPr>
        </p:nvGraphicFramePr>
        <p:xfrm>
          <a:off x="3683171" y="1273718"/>
          <a:ext cx="2650471" cy="2373708"/>
        </p:xfrm>
        <a:graphic>
          <a:graphicData uri="http://schemas.openxmlformats.org/drawingml/2006/table">
            <a:tbl>
              <a:tblPr bandRow="1">
                <a:tableStyleId>{E929F9F4-4A8F-4326-A1B4-22849713DDAB}</a:tableStyleId>
              </a:tblPr>
              <a:tblGrid>
                <a:gridCol w="1448149">
                  <a:extLst>
                    <a:ext uri="{9D8B030D-6E8A-4147-A177-3AD203B41FA5}">
                      <a16:colId xmlns:a16="http://schemas.microsoft.com/office/drawing/2014/main" xmlns="" val="2929756353"/>
                    </a:ext>
                  </a:extLst>
                </a:gridCol>
                <a:gridCol w="1202322">
                  <a:extLst>
                    <a:ext uri="{9D8B030D-6E8A-4147-A177-3AD203B41FA5}">
                      <a16:colId xmlns:a16="http://schemas.microsoft.com/office/drawing/2014/main" xmlns="" val="3185115799"/>
                    </a:ext>
                  </a:extLst>
                </a:gridCol>
              </a:tblGrid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Land</a:t>
                      </a:r>
                      <a:r>
                        <a:rPr lang="en-US" sz="1700" b="1" baseline="0" dirty="0"/>
                        <a:t> Area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xmlns="" val="660523022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Users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xmlns="" val="3853399203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Solutions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xmlns="" val="2770178533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Location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xmlns="" val="3794033679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Affordability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xmlns="" val="374272154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Costs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xmlns="" val="946637642"/>
                  </a:ext>
                </a:extLst>
              </a:tr>
            </a:tbl>
          </a:graphicData>
        </a:graphic>
      </p:graphicFrame>
      <p:sp>
        <p:nvSpPr>
          <p:cNvPr id="9" name="AutoShape 14" descr="Image result for snow"/>
          <p:cNvSpPr>
            <a:spLocks noChangeAspect="1" noChangeArrowheads="1"/>
          </p:cNvSpPr>
          <p:nvPr/>
        </p:nvSpPr>
        <p:spPr bwMode="auto">
          <a:xfrm>
            <a:off x="155575" y="-156501"/>
            <a:ext cx="304800" cy="3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422" y="3650102"/>
            <a:ext cx="59690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</a:t>
            </a:r>
          </a:p>
          <a:p>
            <a:pPr lvl="0" algn="just"/>
            <a:r>
              <a:rPr lang="en-US" sz="1000" dirty="0">
                <a:solidFill>
                  <a:prstClr val="black"/>
                </a:solidFill>
              </a:rPr>
              <a:t>Lorem ipsum dolor sit </a:t>
            </a:r>
            <a:r>
              <a:rPr lang="en-US" sz="1000" dirty="0" err="1">
                <a:solidFill>
                  <a:prstClr val="black"/>
                </a:solidFill>
              </a:rPr>
              <a:t>amet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consectetuer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adipiscing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elit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commodo</a:t>
            </a:r>
            <a:r>
              <a:rPr lang="en-US" sz="1000" dirty="0">
                <a:solidFill>
                  <a:prstClr val="black"/>
                </a:solidFill>
              </a:rPr>
              <a:t> ligula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 dolor. Aenean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. Cum sociis </a:t>
            </a:r>
            <a:r>
              <a:rPr lang="en-US" sz="1000" dirty="0" err="1">
                <a:solidFill>
                  <a:prstClr val="black"/>
                </a:solidFill>
              </a:rPr>
              <a:t>natoque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penatibus</a:t>
            </a:r>
            <a:r>
              <a:rPr lang="en-US" sz="1000" dirty="0">
                <a:solidFill>
                  <a:prstClr val="black"/>
                </a:solidFill>
              </a:rPr>
              <a:t> et </a:t>
            </a:r>
            <a:r>
              <a:rPr lang="en-US" sz="1000" dirty="0" err="1">
                <a:solidFill>
                  <a:prstClr val="black"/>
                </a:solidFill>
              </a:rPr>
              <a:t>magnis</a:t>
            </a:r>
            <a:r>
              <a:rPr lang="en-US" sz="1000" dirty="0">
                <a:solidFill>
                  <a:prstClr val="black"/>
                </a:solidFill>
              </a:rPr>
              <a:t> dis parturient </a:t>
            </a:r>
            <a:r>
              <a:rPr lang="en-US" sz="1000" dirty="0" err="1">
                <a:solidFill>
                  <a:prstClr val="black"/>
                </a:solidFill>
              </a:rPr>
              <a:t>montes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nascetur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ridiculus</a:t>
            </a:r>
            <a:r>
              <a:rPr lang="en-US" sz="1000" dirty="0">
                <a:solidFill>
                  <a:prstClr val="black"/>
                </a:solidFill>
              </a:rPr>
              <a:t> mus. Donec </a:t>
            </a:r>
            <a:r>
              <a:rPr lang="en-US" sz="1000" dirty="0" err="1">
                <a:solidFill>
                  <a:prstClr val="black"/>
                </a:solidFill>
              </a:rPr>
              <a:t>quam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ultricies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pellentesque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sem.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Donec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fringilla</a:t>
            </a:r>
            <a:r>
              <a:rPr lang="en-US" sz="1000" dirty="0">
                <a:solidFill>
                  <a:prstClr val="black"/>
                </a:solidFill>
              </a:rPr>
              <a:t> vel, </a:t>
            </a:r>
            <a:r>
              <a:rPr lang="en-US" sz="1000" dirty="0" err="1">
                <a:solidFill>
                  <a:prstClr val="black"/>
                </a:solidFill>
              </a:rPr>
              <a:t>aliquet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arcu</a:t>
            </a:r>
            <a:r>
              <a:rPr lang="en-US" sz="1000" dirty="0">
                <a:solidFill>
                  <a:prstClr val="black"/>
                </a:solidFill>
              </a:rPr>
              <a:t>. In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rhoncus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imperdiet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venenatis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Nullam</a:t>
            </a:r>
            <a:r>
              <a:rPr lang="en-US" sz="1000" dirty="0">
                <a:solidFill>
                  <a:prstClr val="black"/>
                </a:solidFill>
              </a:rPr>
              <a:t> dictum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mollis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. Integer </a:t>
            </a:r>
            <a:r>
              <a:rPr lang="en-US" sz="1000" dirty="0" err="1">
                <a:solidFill>
                  <a:prstClr val="black"/>
                </a:solidFill>
              </a:rPr>
              <a:t>tincidunt</a:t>
            </a:r>
            <a:r>
              <a:rPr lang="en-US" sz="1000" dirty="0">
                <a:solidFill>
                  <a:prstClr val="black"/>
                </a:solidFill>
              </a:rPr>
              <a:t>. Cras </a:t>
            </a:r>
            <a:r>
              <a:rPr lang="en-US" sz="1000" dirty="0" err="1">
                <a:solidFill>
                  <a:prstClr val="black"/>
                </a:solidFill>
              </a:rPr>
              <a:t>dapibus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Vivamus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elementum</a:t>
            </a:r>
            <a:r>
              <a:rPr lang="en-US" sz="1000" dirty="0">
                <a:solidFill>
                  <a:prstClr val="black"/>
                </a:solidFill>
              </a:rPr>
              <a:t> semper nisi. Aenean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eleifend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tellus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leo</a:t>
            </a:r>
            <a:r>
              <a:rPr lang="en-US" sz="1000" dirty="0">
                <a:solidFill>
                  <a:prstClr val="black"/>
                </a:solidFill>
              </a:rPr>
              <a:t> ligula, </a:t>
            </a:r>
            <a:r>
              <a:rPr lang="en-US" sz="1000" dirty="0" err="1">
                <a:solidFill>
                  <a:prstClr val="black"/>
                </a:solidFill>
              </a:rPr>
              <a:t>porttitor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eleifend</a:t>
            </a:r>
            <a:r>
              <a:rPr lang="en-US" sz="1000" dirty="0">
                <a:solidFill>
                  <a:prstClr val="black"/>
                </a:solidFill>
              </a:rPr>
              <a:t> ac,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Aliquam</a:t>
            </a:r>
            <a:r>
              <a:rPr lang="en-US" sz="1000" dirty="0">
                <a:solidFill>
                  <a:prstClr val="black"/>
                </a:solidFill>
              </a:rPr>
              <a:t> lorem ante, </a:t>
            </a:r>
            <a:r>
              <a:rPr lang="en-US" sz="1000" dirty="0" err="1">
                <a:solidFill>
                  <a:prstClr val="black"/>
                </a:solidFill>
              </a:rPr>
              <a:t>dapibus</a:t>
            </a:r>
            <a:r>
              <a:rPr lang="en-US" sz="1000" dirty="0">
                <a:solidFill>
                  <a:prstClr val="black"/>
                </a:solidFill>
              </a:rPr>
              <a:t> in, </a:t>
            </a:r>
            <a:r>
              <a:rPr lang="en-US" sz="1000" dirty="0" err="1">
                <a:solidFill>
                  <a:prstClr val="black"/>
                </a:solidFill>
              </a:rPr>
              <a:t>viverra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feugiat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tellus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Phasellus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viverra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metus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varius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laoreet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Quisque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rutrum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aspects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 algn="just"/>
            <a:r>
              <a:rPr lang="en-US" sz="1000" dirty="0">
                <a:solidFill>
                  <a:prstClr val="black"/>
                </a:solidFill>
              </a:rPr>
              <a:t>Lorem ipsum dolor sit </a:t>
            </a:r>
            <a:r>
              <a:rPr lang="en-US" sz="1000" dirty="0" err="1">
                <a:solidFill>
                  <a:prstClr val="black"/>
                </a:solidFill>
              </a:rPr>
              <a:t>amet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consectetuer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adipiscing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elit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commodo</a:t>
            </a:r>
            <a:r>
              <a:rPr lang="en-US" sz="1000" dirty="0">
                <a:solidFill>
                  <a:prstClr val="black"/>
                </a:solidFill>
              </a:rPr>
              <a:t> ligula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 dolor. Aenean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. Cum sociis </a:t>
            </a:r>
            <a:r>
              <a:rPr lang="en-US" sz="1000" dirty="0" err="1">
                <a:solidFill>
                  <a:prstClr val="black"/>
                </a:solidFill>
              </a:rPr>
              <a:t>natoque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penatibus</a:t>
            </a:r>
            <a:r>
              <a:rPr lang="en-US" sz="1000" dirty="0">
                <a:solidFill>
                  <a:prstClr val="black"/>
                </a:solidFill>
              </a:rPr>
              <a:t> et </a:t>
            </a:r>
            <a:r>
              <a:rPr lang="en-US" sz="1000" dirty="0" err="1">
                <a:solidFill>
                  <a:prstClr val="black"/>
                </a:solidFill>
              </a:rPr>
              <a:t>magnis</a:t>
            </a:r>
            <a:r>
              <a:rPr lang="en-US" sz="1000" dirty="0">
                <a:solidFill>
                  <a:prstClr val="black"/>
                </a:solidFill>
              </a:rPr>
              <a:t> dis parturient </a:t>
            </a:r>
            <a:r>
              <a:rPr lang="en-US" sz="1000" dirty="0" err="1">
                <a:solidFill>
                  <a:prstClr val="black"/>
                </a:solidFill>
              </a:rPr>
              <a:t>montes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nascetur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ridiculus</a:t>
            </a:r>
            <a:r>
              <a:rPr lang="en-US" sz="1000" dirty="0">
                <a:solidFill>
                  <a:prstClr val="black"/>
                </a:solidFill>
              </a:rPr>
              <a:t> mus. Donec </a:t>
            </a:r>
            <a:r>
              <a:rPr lang="en-US" sz="1000" dirty="0" err="1">
                <a:solidFill>
                  <a:prstClr val="black"/>
                </a:solidFill>
              </a:rPr>
              <a:t>quam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ultricies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pellentesque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sem.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Donec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fringilla</a:t>
            </a:r>
            <a:r>
              <a:rPr lang="en-US" sz="1000" dirty="0">
                <a:solidFill>
                  <a:prstClr val="black"/>
                </a:solidFill>
              </a:rPr>
              <a:t> vel, </a:t>
            </a:r>
            <a:r>
              <a:rPr lang="en-US" sz="1000" dirty="0" err="1">
                <a:solidFill>
                  <a:prstClr val="black"/>
                </a:solidFill>
              </a:rPr>
              <a:t>aliquet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arcu</a:t>
            </a:r>
            <a:r>
              <a:rPr lang="en-US" sz="1000" dirty="0">
                <a:solidFill>
                  <a:prstClr val="black"/>
                </a:solidFill>
              </a:rPr>
              <a:t>. In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rhoncus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imperdiet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venenatis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Nullam</a:t>
            </a:r>
            <a:r>
              <a:rPr lang="en-US" sz="1000" dirty="0">
                <a:solidFill>
                  <a:prstClr val="black"/>
                </a:solidFill>
              </a:rPr>
              <a:t> dictum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mollis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. Integer </a:t>
            </a:r>
            <a:r>
              <a:rPr lang="en-US" sz="1000" dirty="0" err="1">
                <a:solidFill>
                  <a:prstClr val="black"/>
                </a:solidFill>
              </a:rPr>
              <a:t>tincidunt</a:t>
            </a:r>
            <a:r>
              <a:rPr lang="en-US" sz="1000" dirty="0">
                <a:solidFill>
                  <a:prstClr val="black"/>
                </a:solidFill>
              </a:rPr>
              <a:t>. Cras </a:t>
            </a:r>
            <a:r>
              <a:rPr lang="en-US" sz="1000" dirty="0" err="1">
                <a:solidFill>
                  <a:prstClr val="black"/>
                </a:solidFill>
              </a:rPr>
              <a:t>dapibus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Vivamus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elementum</a:t>
            </a:r>
            <a:r>
              <a:rPr lang="en-US" sz="1000" dirty="0">
                <a:solidFill>
                  <a:prstClr val="black"/>
                </a:solidFill>
              </a:rPr>
              <a:t> semper nisi. Aenean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eleifend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tellus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leo</a:t>
            </a:r>
            <a:r>
              <a:rPr lang="en-US" sz="1000" dirty="0">
                <a:solidFill>
                  <a:prstClr val="black"/>
                </a:solidFill>
              </a:rPr>
              <a:t> ligula, </a:t>
            </a:r>
            <a:r>
              <a:rPr lang="en-US" sz="1000" dirty="0" err="1">
                <a:solidFill>
                  <a:prstClr val="black"/>
                </a:solidFill>
              </a:rPr>
              <a:t>porttitor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eleifend</a:t>
            </a:r>
            <a:r>
              <a:rPr lang="en-US" sz="1000" dirty="0">
                <a:solidFill>
                  <a:prstClr val="black"/>
                </a:solidFill>
              </a:rPr>
              <a:t> ac,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Aliquam</a:t>
            </a:r>
            <a:r>
              <a:rPr lang="en-US" sz="1000" dirty="0">
                <a:solidFill>
                  <a:prstClr val="black"/>
                </a:solidFill>
              </a:rPr>
              <a:t> lorem ante, </a:t>
            </a:r>
            <a:r>
              <a:rPr lang="en-US" sz="1000" dirty="0" err="1">
                <a:solidFill>
                  <a:prstClr val="black"/>
                </a:solidFill>
              </a:rPr>
              <a:t>dapibus</a:t>
            </a:r>
            <a:r>
              <a:rPr lang="en-US" sz="1000" dirty="0">
                <a:solidFill>
                  <a:prstClr val="black"/>
                </a:solidFill>
              </a:rPr>
              <a:t> in, </a:t>
            </a:r>
            <a:r>
              <a:rPr lang="en-US" sz="1000" dirty="0" err="1">
                <a:solidFill>
                  <a:prstClr val="black"/>
                </a:solidFill>
              </a:rPr>
              <a:t>viverra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feugiat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tellus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Phasellus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viverra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metus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varius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laoreet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Quisque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rutrum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 conditions</a:t>
            </a:r>
          </a:p>
          <a:p>
            <a:pPr lvl="0" algn="just"/>
            <a:r>
              <a:rPr lang="en-US" sz="1000" dirty="0">
                <a:solidFill>
                  <a:prstClr val="black"/>
                </a:solidFill>
              </a:rPr>
              <a:t>Lorem ipsum dolor sit </a:t>
            </a:r>
            <a:r>
              <a:rPr lang="en-US" sz="1000" dirty="0" err="1">
                <a:solidFill>
                  <a:prstClr val="black"/>
                </a:solidFill>
              </a:rPr>
              <a:t>amet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consectetuer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adipiscing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elit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commodo</a:t>
            </a:r>
            <a:r>
              <a:rPr lang="en-US" sz="1000" dirty="0">
                <a:solidFill>
                  <a:prstClr val="black"/>
                </a:solidFill>
              </a:rPr>
              <a:t> ligula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 dolor. Aenean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. Cum sociis </a:t>
            </a:r>
            <a:r>
              <a:rPr lang="en-US" sz="1000" dirty="0" err="1">
                <a:solidFill>
                  <a:prstClr val="black"/>
                </a:solidFill>
              </a:rPr>
              <a:t>natoque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penatibus</a:t>
            </a:r>
            <a:r>
              <a:rPr lang="en-US" sz="1000" dirty="0">
                <a:solidFill>
                  <a:prstClr val="black"/>
                </a:solidFill>
              </a:rPr>
              <a:t> et </a:t>
            </a:r>
            <a:r>
              <a:rPr lang="en-US" sz="1000" dirty="0" err="1">
                <a:solidFill>
                  <a:prstClr val="black"/>
                </a:solidFill>
              </a:rPr>
              <a:t>magnis</a:t>
            </a:r>
            <a:r>
              <a:rPr lang="en-US" sz="1000" dirty="0">
                <a:solidFill>
                  <a:prstClr val="black"/>
                </a:solidFill>
              </a:rPr>
              <a:t> dis parturient </a:t>
            </a:r>
            <a:r>
              <a:rPr lang="en-US" sz="1000" dirty="0" err="1">
                <a:solidFill>
                  <a:prstClr val="black"/>
                </a:solidFill>
              </a:rPr>
              <a:t>montes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nascetur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ridiculus</a:t>
            </a:r>
            <a:r>
              <a:rPr lang="en-US" sz="1000" dirty="0">
                <a:solidFill>
                  <a:prstClr val="black"/>
                </a:solidFill>
              </a:rPr>
              <a:t> mus. Donec </a:t>
            </a:r>
            <a:r>
              <a:rPr lang="en-US" sz="1000" dirty="0" err="1">
                <a:solidFill>
                  <a:prstClr val="black"/>
                </a:solidFill>
              </a:rPr>
              <a:t>quam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ultricies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pellentesque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sem.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Donec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fringilla</a:t>
            </a:r>
            <a:r>
              <a:rPr lang="en-US" sz="1000" dirty="0">
                <a:solidFill>
                  <a:prstClr val="black"/>
                </a:solidFill>
              </a:rPr>
              <a:t> vel, </a:t>
            </a:r>
            <a:r>
              <a:rPr lang="en-US" sz="1000" dirty="0" err="1">
                <a:solidFill>
                  <a:prstClr val="black"/>
                </a:solidFill>
              </a:rPr>
              <a:t>aliquet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arcu</a:t>
            </a:r>
            <a:r>
              <a:rPr lang="en-US" sz="1000" dirty="0">
                <a:solidFill>
                  <a:prstClr val="black"/>
                </a:solidFill>
              </a:rPr>
              <a:t>. In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rhoncus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imperdiet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venenatis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4656" r="19281"/>
          <a:stretch/>
        </p:blipFill>
        <p:spPr>
          <a:xfrm>
            <a:off x="486634" y="1273718"/>
            <a:ext cx="2864820" cy="2369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490" y="222140"/>
            <a:ext cx="2298511" cy="9062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962A4F5-4474-4E86-AFEB-81398DCB71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24990" y="1360809"/>
            <a:ext cx="184650" cy="2321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2BED763-CCE7-4181-8369-18F0D5283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49938" y="1360809"/>
            <a:ext cx="184650" cy="2321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8659BEA-5EA3-4245-A53B-2F35D8153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74886" y="1360809"/>
            <a:ext cx="184650" cy="23217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F677C59-17BA-4878-A960-BF4F916FB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99834" y="1360809"/>
            <a:ext cx="184650" cy="2321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7D075749-72D0-4EA3-8E6E-12980B34E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24781" y="1360809"/>
            <a:ext cx="184650" cy="2321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26E9EFB-8FB7-4435-B68C-21F575E34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990" y="1795106"/>
            <a:ext cx="216000" cy="16463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056300FF-9BF1-49B6-B419-E5866956FB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339" y="1795106"/>
            <a:ext cx="216000" cy="16463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93E2A39-9678-4436-947C-29AF39FEA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688" y="1795106"/>
            <a:ext cx="216000" cy="1646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2D9477D-2517-4A3A-8FD1-37A18B91C2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7037" y="1795106"/>
            <a:ext cx="216000" cy="16463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D16175E-E6C8-4C88-9E7C-6BCBE9C9B3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385" y="1795106"/>
            <a:ext cx="216000" cy="1646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97C7895-8838-4BCA-9EA9-35A0F59EB0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9631" y="2935878"/>
            <a:ext cx="195369" cy="23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5FE2E49-E999-4421-A1EC-0AF800819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3478" y="2935878"/>
            <a:ext cx="195369" cy="234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8E0ECB3-EBD7-4F29-B8F2-19CDE5985D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325" y="2935878"/>
            <a:ext cx="195369" cy="234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75D3C36-F61B-47D0-B740-9098391B7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172" y="2935878"/>
            <a:ext cx="195369" cy="234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E91B0AD-8485-47A9-8DB1-876DDABDE8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017" y="2935878"/>
            <a:ext cx="195369" cy="23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B0CF79C-17B3-4878-A553-9F272781E6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990" y="2151560"/>
            <a:ext cx="216000" cy="2303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C10496C-CF46-4902-8A52-2A986286E7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472" y="2149732"/>
            <a:ext cx="162844" cy="23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209643F-2402-4C51-B3B8-AC5624CCDD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4798" y="2149732"/>
            <a:ext cx="156094" cy="234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AA7C986C-DB4C-411C-ABC9-FE48678C19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375" y="2149732"/>
            <a:ext cx="162843" cy="23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6C9CD6BA-9F7D-4599-B6EB-1892C0FFDB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700" y="2149732"/>
            <a:ext cx="216000" cy="234000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xmlns="" id="{0496A039-A3B1-4B3D-8C14-77DB074A1E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235" y="2554112"/>
            <a:ext cx="184419" cy="234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0B63DDE-6FA6-4DC8-8819-5E1467C401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141" y="2554112"/>
            <a:ext cx="216000" cy="234000"/>
          </a:xfrm>
          <a:prstGeom prst="rect">
            <a:avLst/>
          </a:prstGeom>
        </p:spPr>
      </p:pic>
      <p:pic>
        <p:nvPicPr>
          <p:cNvPr id="72" name="Picture 71" descr="A picture containing text, sign, outdoor, vector graphics&#10;&#10;Description automatically generated">
            <a:extLst>
              <a:ext uri="{FF2B5EF4-FFF2-40B4-BE49-F238E27FC236}">
                <a16:creationId xmlns:a16="http://schemas.microsoft.com/office/drawing/2014/main" xmlns="" id="{F53F1F97-BCC7-4C33-8831-37360170AB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990" y="2570566"/>
            <a:ext cx="216000" cy="20109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143AD93-D2F3-484C-8202-94F2C0613CD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3897" y="2588389"/>
            <a:ext cx="216000" cy="16544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6F2DED3B-77CB-4FF6-86E9-BCB0A3790F3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385" y="2570566"/>
            <a:ext cx="216000" cy="20109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07718E7-1F68-4C21-B5E8-AA5EA50F78E8}"/>
              </a:ext>
            </a:extLst>
          </p:cNvPr>
          <p:cNvSpPr/>
          <p:nvPr/>
        </p:nvSpPr>
        <p:spPr>
          <a:xfrm>
            <a:off x="626116" y="3380389"/>
            <a:ext cx="286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Picture: Name by Author / </a:t>
            </a:r>
            <a:r>
              <a:rPr lang="en-US" sz="1000" b="1" dirty="0" err="1"/>
              <a:t>Licence</a:t>
            </a:r>
            <a:endParaRPr lang="fi-FI" sz="1000" b="1" dirty="0"/>
          </a:p>
        </p:txBody>
      </p:sp>
      <p:pic>
        <p:nvPicPr>
          <p:cNvPr id="79" name="Graphic 78" descr="Cycling">
            <a:extLst>
              <a:ext uri="{FF2B5EF4-FFF2-40B4-BE49-F238E27FC236}">
                <a16:creationId xmlns:a16="http://schemas.microsoft.com/office/drawing/2014/main" xmlns="" id="{2F02268E-F5FD-49A2-95A8-0864D9A060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" y="209572"/>
            <a:ext cx="720000" cy="780000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14304" y="3330124"/>
            <a:ext cx="216000" cy="234843"/>
          </a:xfrm>
          <a:prstGeom prst="rect">
            <a:avLst/>
          </a:prstGeom>
          <a:noFill/>
        </p:spPr>
      </p:pic>
      <p:pic>
        <p:nvPicPr>
          <p:cNvPr id="43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36903" y="3330124"/>
            <a:ext cx="216000" cy="234843"/>
          </a:xfrm>
          <a:prstGeom prst="rect">
            <a:avLst/>
          </a:prstGeom>
          <a:noFill/>
        </p:spPr>
      </p:pic>
      <p:pic>
        <p:nvPicPr>
          <p:cNvPr id="44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59502" y="3330124"/>
            <a:ext cx="216000" cy="234843"/>
          </a:xfrm>
          <a:prstGeom prst="rect">
            <a:avLst/>
          </a:prstGeom>
          <a:noFill/>
        </p:spPr>
      </p:pic>
      <p:pic>
        <p:nvPicPr>
          <p:cNvPr id="45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82101" y="3330124"/>
            <a:ext cx="216000" cy="234843"/>
          </a:xfrm>
          <a:prstGeom prst="rect">
            <a:avLst/>
          </a:prstGeom>
          <a:noFill/>
        </p:spPr>
      </p:pic>
      <p:pic>
        <p:nvPicPr>
          <p:cNvPr id="46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04700" y="3330124"/>
            <a:ext cx="216000" cy="234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486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44799046_Infographic elements transportation_SL_V1.potx" id="{1D07C113-7062-429F-9E52-3BB363AC2734}" vid="{1FA12CC6-D217-4FC9-9CE8-CD29F2FD8E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AF0A13-72E8-45C6-9FB9-212D91FED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4C362C-AA08-4A53-9E83-3060AA2B20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C4EDD-AC3F-4047-B1F2-08552EEC93B8}">
  <ds:schemaRefs>
    <ds:schemaRef ds:uri="http://purl.org/dc/elements/1.1/"/>
    <ds:schemaRef ds:uri="71af3243-3dd4-4a8d-8c0d-dd76da1f02a5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Infographic elements transportation</Template>
  <TotalTime>0</TotalTime>
  <Words>610</Words>
  <Application>Microsoft Office PowerPoint</Application>
  <PresentationFormat>A4 Paper (210x297 mm)</PresentationFormat>
  <Paragraphs>123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title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2019-10-02T09:33:48Z</dcterms:created>
  <dcterms:modified xsi:type="dcterms:W3CDTF">2022-01-03T13:19:15Z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